
<file path=[Content_Types].xml><?xml version="1.0" encoding="utf-8"?>
<Types xmlns="http://schemas.openxmlformats.org/package/2006/content-types"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1200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9/27/2020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9/27/2020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9/27/2020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28600" y="228600"/>
            <a:ext cx="7315200" cy="96012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56675" y="270669"/>
            <a:ext cx="4098290" cy="14890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tking@Paulding.k12.ga.us" TargetMode="External"/><Relationship Id="rId7" Type="http://schemas.openxmlformats.org/officeDocument/2006/relationships/hyperlink" Target="mailto:yergin@paulding.k12.ga.us" TargetMode="External"/><Relationship Id="rId2" Type="http://schemas.openxmlformats.org/officeDocument/2006/relationships/hyperlink" Target="mailto:lcarson@Paulding.k12.ga.u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mittelman@paulding.k12.ga.us" TargetMode="External"/><Relationship Id="rId5" Type="http://schemas.openxmlformats.org/officeDocument/2006/relationships/hyperlink" Target="mailto:jtallman@Paulding.k12.ga.us" TargetMode="External"/><Relationship Id="rId4" Type="http://schemas.openxmlformats.org/officeDocument/2006/relationships/hyperlink" Target="mailto:rwalton@paulding.k12.ga.u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60350">
              <a:lnSpc>
                <a:spcPct val="100000"/>
              </a:lnSpc>
              <a:spcBef>
                <a:spcPts val="100"/>
              </a:spcBef>
            </a:pPr>
            <a:r>
              <a:rPr dirty="0"/>
              <a:t>Our </a:t>
            </a:r>
            <a:r>
              <a:rPr spc="-5" dirty="0"/>
              <a:t>4th </a:t>
            </a:r>
            <a:r>
              <a:rPr spc="-25" dirty="0"/>
              <a:t>Grade  </a:t>
            </a:r>
            <a:r>
              <a:rPr spc="-15" dirty="0"/>
              <a:t>Classroom</a:t>
            </a:r>
            <a:r>
              <a:rPr spc="-40" dirty="0"/>
              <a:t> </a:t>
            </a:r>
            <a:r>
              <a:rPr spc="-15" dirty="0"/>
              <a:t>News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87951" y="1727691"/>
            <a:ext cx="22332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FFFFFF"/>
                </a:solidFill>
                <a:latin typeface="Carlito"/>
                <a:cs typeface="Carlito"/>
              </a:rPr>
              <a:t>The </a:t>
            </a:r>
            <a:r>
              <a:rPr sz="1800" spc="-20" dirty="0">
                <a:solidFill>
                  <a:srgbClr val="FFFFFF"/>
                </a:solidFill>
                <a:latin typeface="Carlito"/>
                <a:cs typeface="Carlito"/>
              </a:rPr>
              <a:t>Week </a:t>
            </a:r>
            <a:r>
              <a:rPr sz="1800" dirty="0">
                <a:solidFill>
                  <a:srgbClr val="FFFFFF"/>
                </a:solidFill>
                <a:latin typeface="Carlito"/>
                <a:cs typeface="Carlito"/>
              </a:rPr>
              <a:t>of</a:t>
            </a:r>
            <a:r>
              <a:rPr sz="1800" spc="-1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rlito"/>
                <a:cs typeface="Carlito"/>
              </a:rPr>
              <a:t>9/</a:t>
            </a:r>
            <a:r>
              <a:rPr lang="en-US" sz="1800" spc="-5" dirty="0">
                <a:solidFill>
                  <a:srgbClr val="FFFFFF"/>
                </a:solidFill>
                <a:latin typeface="Carlito"/>
                <a:cs typeface="Carlito"/>
              </a:rPr>
              <a:t>28</a:t>
            </a:r>
            <a:r>
              <a:rPr sz="1800" spc="-5" dirty="0">
                <a:solidFill>
                  <a:srgbClr val="FFFFFF"/>
                </a:solidFill>
                <a:latin typeface="Carlito"/>
                <a:cs typeface="Carlito"/>
              </a:rPr>
              <a:t>/2020</a:t>
            </a:r>
            <a:endParaRPr sz="1800" dirty="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02787" y="8355525"/>
            <a:ext cx="7645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arlito"/>
                <a:cs typeface="Carlito"/>
              </a:rPr>
              <a:t>S</a:t>
            </a:r>
            <a:r>
              <a:rPr sz="1800" spc="5" dirty="0">
                <a:solidFill>
                  <a:srgbClr val="FFFFFF"/>
                </a:solidFill>
                <a:latin typeface="Carlito"/>
                <a:cs typeface="Carlito"/>
              </a:rPr>
              <a:t>p</a:t>
            </a:r>
            <a:r>
              <a:rPr sz="1800" dirty="0">
                <a:solidFill>
                  <a:srgbClr val="FFFFFF"/>
                </a:solidFill>
                <a:latin typeface="Carlito"/>
                <a:cs typeface="Carlito"/>
              </a:rPr>
              <a:t>e</a:t>
            </a:r>
            <a:r>
              <a:rPr sz="1800" spc="-10" dirty="0">
                <a:solidFill>
                  <a:srgbClr val="FFFFFF"/>
                </a:solidFill>
                <a:latin typeface="Carlito"/>
                <a:cs typeface="Carlito"/>
              </a:rPr>
              <a:t>c</a:t>
            </a:r>
            <a:r>
              <a:rPr sz="1800" spc="-20" dirty="0">
                <a:solidFill>
                  <a:srgbClr val="FFFFFF"/>
                </a:solidFill>
                <a:latin typeface="Carlito"/>
                <a:cs typeface="Carlito"/>
              </a:rPr>
              <a:t>i</a:t>
            </a:r>
            <a:r>
              <a:rPr sz="1800" dirty="0">
                <a:solidFill>
                  <a:srgbClr val="FFFFFF"/>
                </a:solidFill>
                <a:latin typeface="Carlito"/>
                <a:cs typeface="Carlito"/>
              </a:rPr>
              <a:t>als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2996" y="2021825"/>
            <a:ext cx="3053715" cy="6661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10160">
              <a:lnSpc>
                <a:spcPct val="100000"/>
              </a:lnSpc>
              <a:spcBef>
                <a:spcPts val="105"/>
              </a:spcBef>
            </a:pPr>
            <a:r>
              <a:rPr sz="1400" spc="-15" dirty="0">
                <a:latin typeface="Carlito"/>
                <a:cs typeface="Carlito"/>
              </a:rPr>
              <a:t>Mrs. </a:t>
            </a:r>
            <a:r>
              <a:rPr sz="1400" spc="-10" dirty="0">
                <a:latin typeface="Carlito"/>
                <a:cs typeface="Carlito"/>
              </a:rPr>
              <a:t>Carson: </a:t>
            </a:r>
            <a:r>
              <a:rPr sz="1400" u="sng" spc="-10" dirty="0">
                <a:solidFill>
                  <a:srgbClr val="0000FF"/>
                </a:solidFill>
                <a:uFill>
                  <a:solidFill>
                    <a:srgbClr val="0362C1"/>
                  </a:solidFill>
                </a:uFill>
                <a:latin typeface="Carlito"/>
                <a:cs typeface="Carlito"/>
                <a:hlinkClick r:id="rId2"/>
              </a:rPr>
              <a:t>lcarson@Paulding.k12.ga.us </a:t>
            </a:r>
            <a:r>
              <a:rPr sz="1400" spc="-10" dirty="0">
                <a:solidFill>
                  <a:srgbClr val="0000FF"/>
                </a:solidFill>
                <a:latin typeface="Carlito"/>
                <a:cs typeface="Carlito"/>
              </a:rPr>
              <a:t> </a:t>
            </a:r>
            <a:r>
              <a:rPr sz="1400" spc="-15" dirty="0">
                <a:latin typeface="Carlito"/>
                <a:cs typeface="Carlito"/>
              </a:rPr>
              <a:t>Mrs. </a:t>
            </a:r>
            <a:r>
              <a:rPr sz="1400" spc="-5" dirty="0">
                <a:latin typeface="Carlito"/>
                <a:cs typeface="Carlito"/>
              </a:rPr>
              <a:t>King: </a:t>
            </a:r>
            <a:r>
              <a:rPr sz="1400" u="sng" spc="-10" dirty="0">
                <a:solidFill>
                  <a:srgbClr val="0000FF"/>
                </a:solidFill>
                <a:uFill>
                  <a:solidFill>
                    <a:srgbClr val="0362C1"/>
                  </a:solidFill>
                </a:uFill>
                <a:latin typeface="Carlito"/>
                <a:cs typeface="Carlito"/>
                <a:hlinkClick r:id="rId3"/>
              </a:rPr>
              <a:t>stking@Paulding.k12.ga.us </a:t>
            </a:r>
            <a:r>
              <a:rPr sz="1400" spc="-10" dirty="0">
                <a:solidFill>
                  <a:srgbClr val="0000FF"/>
                </a:solidFill>
                <a:latin typeface="Carlito"/>
                <a:cs typeface="Carlito"/>
              </a:rPr>
              <a:t> </a:t>
            </a:r>
            <a:r>
              <a:rPr sz="1400" spc="-15" dirty="0">
                <a:latin typeface="Carlito"/>
                <a:cs typeface="Carlito"/>
              </a:rPr>
              <a:t>Mrs. </a:t>
            </a:r>
            <a:r>
              <a:rPr sz="1400" spc="-20" dirty="0">
                <a:latin typeface="Carlito"/>
                <a:cs typeface="Carlito"/>
              </a:rPr>
              <a:t>Walton:</a:t>
            </a:r>
            <a:r>
              <a:rPr sz="1400" spc="-75" dirty="0">
                <a:latin typeface="Carlito"/>
                <a:cs typeface="Carlito"/>
              </a:rPr>
              <a:t> </a:t>
            </a:r>
            <a:r>
              <a:rPr sz="1400" u="sng" spc="-5" dirty="0">
                <a:solidFill>
                  <a:srgbClr val="0000FF"/>
                </a:solidFill>
                <a:uFill>
                  <a:solidFill>
                    <a:srgbClr val="0362C1"/>
                  </a:solidFill>
                </a:uFill>
                <a:latin typeface="Carlito"/>
                <a:cs typeface="Carlito"/>
                <a:hlinkClick r:id="rId4"/>
              </a:rPr>
              <a:t>rwalton@paulding.k12.ga.us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699734" y="2021825"/>
            <a:ext cx="3567429" cy="6661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85090">
              <a:lnSpc>
                <a:spcPct val="100000"/>
              </a:lnSpc>
              <a:spcBef>
                <a:spcPts val="105"/>
              </a:spcBef>
            </a:pPr>
            <a:r>
              <a:rPr sz="1400" spc="-10" dirty="0">
                <a:latin typeface="Carlito"/>
                <a:cs typeface="Carlito"/>
              </a:rPr>
              <a:t>Mrs. </a:t>
            </a:r>
            <a:r>
              <a:rPr sz="1400" spc="-5" dirty="0">
                <a:latin typeface="Carlito"/>
                <a:cs typeface="Carlito"/>
              </a:rPr>
              <a:t>Chapman</a:t>
            </a:r>
            <a:r>
              <a:rPr sz="1400" u="sng" spc="-5" dirty="0">
                <a:solidFill>
                  <a:srgbClr val="0000FF"/>
                </a:solidFill>
                <a:uFill>
                  <a:solidFill>
                    <a:srgbClr val="0362C1"/>
                  </a:solidFill>
                </a:uFill>
                <a:latin typeface="Carlito"/>
                <a:cs typeface="Carlito"/>
              </a:rPr>
              <a:t> </a:t>
            </a:r>
            <a:r>
              <a:rPr sz="1400" u="sng" spc="-10" dirty="0">
                <a:solidFill>
                  <a:srgbClr val="0000FF"/>
                </a:solidFill>
                <a:uFill>
                  <a:solidFill>
                    <a:srgbClr val="0362C1"/>
                  </a:solidFill>
                </a:uFill>
                <a:latin typeface="Carlito"/>
                <a:cs typeface="Carlito"/>
                <a:hlinkClick r:id="rId5"/>
              </a:rPr>
              <a:t>jtallman@Paulding.k12.ga.us </a:t>
            </a:r>
            <a:r>
              <a:rPr sz="1400" spc="-10" dirty="0">
                <a:solidFill>
                  <a:srgbClr val="0000FF"/>
                </a:solidFill>
                <a:latin typeface="Carlito"/>
                <a:cs typeface="Carlito"/>
              </a:rPr>
              <a:t> </a:t>
            </a:r>
            <a:r>
              <a:rPr sz="1400" spc="-15" dirty="0">
                <a:latin typeface="Carlito"/>
                <a:cs typeface="Carlito"/>
              </a:rPr>
              <a:t>Mrs. </a:t>
            </a:r>
            <a:r>
              <a:rPr sz="1400" spc="-10" dirty="0">
                <a:latin typeface="Carlito"/>
                <a:cs typeface="Carlito"/>
              </a:rPr>
              <a:t>Mittelman:</a:t>
            </a:r>
            <a:r>
              <a:rPr sz="1400" spc="-35" dirty="0">
                <a:latin typeface="Carlito"/>
                <a:cs typeface="Carlito"/>
              </a:rPr>
              <a:t> </a:t>
            </a:r>
            <a:r>
              <a:rPr sz="1400" u="sng" spc="-740" dirty="0">
                <a:solidFill>
                  <a:srgbClr val="0000FF"/>
                </a:solidFill>
                <a:uFill>
                  <a:solidFill>
                    <a:srgbClr val="0362C1"/>
                  </a:solidFill>
                </a:uFill>
                <a:latin typeface="Carlito"/>
                <a:cs typeface="Carlito"/>
              </a:rPr>
              <a:t>b</a:t>
            </a:r>
            <a:r>
              <a:rPr sz="1400" spc="459" dirty="0">
                <a:solidFill>
                  <a:srgbClr val="0000FF"/>
                </a:solidFill>
                <a:latin typeface="Carlito"/>
                <a:cs typeface="Carlito"/>
              </a:rPr>
              <a:t> </a:t>
            </a:r>
            <a:r>
              <a:rPr sz="1400" u="sng" spc="-10" dirty="0">
                <a:solidFill>
                  <a:srgbClr val="0000FF"/>
                </a:solidFill>
                <a:uFill>
                  <a:solidFill>
                    <a:srgbClr val="0362C1"/>
                  </a:solidFill>
                </a:uFill>
                <a:latin typeface="Carlito"/>
                <a:cs typeface="Carlito"/>
                <a:hlinkClick r:id="rId6"/>
              </a:rPr>
              <a:t>mittelman@paulding.k12.ga.us</a:t>
            </a:r>
            <a:endParaRPr sz="1400">
              <a:latin typeface="Carlito"/>
              <a:cs typeface="Carlito"/>
            </a:endParaRPr>
          </a:p>
          <a:p>
            <a:pPr marL="364490">
              <a:lnSpc>
                <a:spcPct val="100000"/>
              </a:lnSpc>
            </a:pPr>
            <a:r>
              <a:rPr sz="1400" spc="-15" dirty="0">
                <a:latin typeface="Carlito"/>
                <a:cs typeface="Carlito"/>
              </a:rPr>
              <a:t>Mrs. </a:t>
            </a:r>
            <a:r>
              <a:rPr sz="1400" spc="-40" dirty="0">
                <a:latin typeface="Carlito"/>
                <a:cs typeface="Carlito"/>
              </a:rPr>
              <a:t>Yergin:</a:t>
            </a:r>
            <a:r>
              <a:rPr sz="1400" spc="-30" dirty="0">
                <a:latin typeface="Carlito"/>
                <a:cs typeface="Carlito"/>
              </a:rPr>
              <a:t> </a:t>
            </a:r>
            <a:r>
              <a:rPr sz="1400" u="sng" spc="-675" dirty="0">
                <a:solidFill>
                  <a:srgbClr val="0000FF"/>
                </a:solidFill>
                <a:uFill>
                  <a:solidFill>
                    <a:srgbClr val="0362C1"/>
                  </a:solidFill>
                </a:uFill>
                <a:latin typeface="Carlito"/>
                <a:cs typeface="Carlito"/>
              </a:rPr>
              <a:t>a</a:t>
            </a:r>
            <a:r>
              <a:rPr sz="1400" spc="335" dirty="0">
                <a:solidFill>
                  <a:srgbClr val="0000FF"/>
                </a:solidFill>
                <a:latin typeface="Carlito"/>
                <a:cs typeface="Carlito"/>
              </a:rPr>
              <a:t> </a:t>
            </a:r>
            <a:r>
              <a:rPr sz="1400" u="sng" spc="-10" dirty="0">
                <a:solidFill>
                  <a:srgbClr val="0000FF"/>
                </a:solidFill>
                <a:uFill>
                  <a:solidFill>
                    <a:srgbClr val="0362C1"/>
                  </a:solidFill>
                </a:uFill>
                <a:latin typeface="Carlito"/>
                <a:cs typeface="Carlito"/>
                <a:hlinkClick r:id="rId7"/>
              </a:rPr>
              <a:t>yergin@paulding.k12.ga.us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950358" y="2742886"/>
            <a:ext cx="2162175" cy="12388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9545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solidFill>
                  <a:srgbClr val="FFFFFF"/>
                </a:solidFill>
                <a:latin typeface="Carlito"/>
                <a:cs typeface="Carlito"/>
              </a:rPr>
              <a:t>Reminders</a:t>
            </a:r>
            <a:endParaRPr lang="en-US" dirty="0">
              <a:solidFill>
                <a:srgbClr val="FFFFFF"/>
              </a:solidFill>
              <a:latin typeface="Carlito"/>
              <a:cs typeface="Carlito"/>
            </a:endParaRPr>
          </a:p>
          <a:p>
            <a:pPr marL="169545">
              <a:lnSpc>
                <a:spcPct val="100000"/>
              </a:lnSpc>
              <a:spcBef>
                <a:spcPts val="100"/>
              </a:spcBef>
            </a:pPr>
            <a:endParaRPr lang="en-US" sz="1200" u="sng" spc="-5" dirty="0">
              <a:solidFill>
                <a:srgbClr val="FFFFFF"/>
              </a:solidFill>
              <a:uFill>
                <a:solidFill>
                  <a:srgbClr val="000000"/>
                </a:solidFill>
              </a:uFill>
              <a:latin typeface="Carlito"/>
              <a:cs typeface="Carlito"/>
            </a:endParaRPr>
          </a:p>
          <a:p>
            <a:pPr marL="169545">
              <a:lnSpc>
                <a:spcPct val="100000"/>
              </a:lnSpc>
              <a:spcBef>
                <a:spcPts val="100"/>
              </a:spcBef>
            </a:pPr>
            <a:r>
              <a:rPr sz="1200" u="sng" spc="-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Homework </a:t>
            </a:r>
            <a:r>
              <a:rPr sz="1200" u="sng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is now on </a:t>
            </a:r>
            <a:r>
              <a:rPr sz="1200" u="sng" spc="-20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Canvas.</a:t>
            </a:r>
            <a:r>
              <a:rPr sz="1200" u="sng" spc="-13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lang="en-US" sz="1200" u="sng" spc="-2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Please h</a:t>
            </a:r>
            <a:r>
              <a:rPr sz="1200" u="sng" spc="-2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ave </a:t>
            </a:r>
            <a:r>
              <a:rPr sz="1200" spc="-25" dirty="0">
                <a:latin typeface="Carlito"/>
                <a:cs typeface="Carlito"/>
              </a:rPr>
              <a:t> </a:t>
            </a:r>
            <a:r>
              <a:rPr sz="1200" u="sng" spc="-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your </a:t>
            </a:r>
            <a:r>
              <a:rPr sz="1200" u="sng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child </a:t>
            </a:r>
            <a:r>
              <a:rPr sz="1200" u="sng" spc="-20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complete </a:t>
            </a:r>
            <a:r>
              <a:rPr sz="1200" u="sng" spc="-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Math </a:t>
            </a:r>
            <a:r>
              <a:rPr sz="1200" u="sng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and ELA </a:t>
            </a:r>
            <a:r>
              <a:rPr sz="1200" dirty="0">
                <a:latin typeface="Carlito"/>
                <a:cs typeface="Carlito"/>
              </a:rPr>
              <a:t> </a:t>
            </a:r>
            <a:r>
              <a:rPr sz="1200" u="sng" spc="-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each night </a:t>
            </a:r>
            <a:r>
              <a:rPr sz="1200" u="sng" spc="-1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for</a:t>
            </a:r>
            <a:r>
              <a:rPr sz="1200" u="sng" spc="-114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1200" u="sng" spc="-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credit.</a:t>
            </a:r>
            <a:endParaRPr sz="1200" dirty="0">
              <a:latin typeface="Carlito"/>
              <a:cs typeface="Carlit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048466" y="3981687"/>
            <a:ext cx="19659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u="sng" spc="-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Sign your </a:t>
            </a:r>
            <a:r>
              <a:rPr sz="1200" u="sng" spc="-1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child’s </a:t>
            </a:r>
            <a:r>
              <a:rPr sz="1200" u="sng" spc="-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agenda</a:t>
            </a:r>
            <a:r>
              <a:rPr sz="1200" u="sng" spc="-18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1200" u="sng" spc="-1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nightly.</a:t>
            </a:r>
            <a:endParaRPr sz="1200">
              <a:latin typeface="Carlito"/>
              <a:cs typeface="Carlito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52038" y="5235933"/>
            <a:ext cx="21234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FFFFFF"/>
                </a:solidFill>
                <a:latin typeface="Carlito"/>
                <a:cs typeface="Carlito"/>
              </a:rPr>
              <a:t>ELA, Math </a:t>
            </a:r>
            <a:r>
              <a:rPr sz="1800" dirty="0">
                <a:solidFill>
                  <a:srgbClr val="FFFFFF"/>
                </a:solidFill>
                <a:latin typeface="Carlito"/>
                <a:cs typeface="Carlito"/>
              </a:rPr>
              <a:t>and</a:t>
            </a:r>
            <a:r>
              <a:rPr sz="1800" spc="-9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rlito"/>
                <a:cs typeface="Carlito"/>
              </a:rPr>
              <a:t>Science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76496" y="5511795"/>
            <a:ext cx="3866904" cy="248946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Carlito"/>
                <a:cs typeface="Carlito"/>
              </a:rPr>
              <a:t>Writing</a:t>
            </a:r>
            <a:endParaRPr sz="1200" dirty="0">
              <a:latin typeface="Carlito"/>
              <a:cs typeface="Carlito"/>
            </a:endParaRPr>
          </a:p>
          <a:p>
            <a:pPr marL="12700" marR="85090">
              <a:lnSpc>
                <a:spcPct val="98500"/>
              </a:lnSpc>
              <a:spcBef>
                <a:spcPts val="20"/>
              </a:spcBef>
            </a:pPr>
            <a:r>
              <a:rPr lang="en-US" sz="1200" spc="-5" dirty="0">
                <a:latin typeface="Carlito"/>
              </a:rPr>
              <a:t>W.4.3 Write narratives to develop real or imagined experiences or events using effective technique, descriptive details, and clear event sequences</a:t>
            </a:r>
            <a:r>
              <a:rPr lang="en-US" dirty="0"/>
              <a:t>.</a:t>
            </a:r>
          </a:p>
          <a:p>
            <a:pPr marL="12700" marR="85090">
              <a:lnSpc>
                <a:spcPct val="98500"/>
              </a:lnSpc>
              <a:spcBef>
                <a:spcPts val="20"/>
              </a:spcBef>
            </a:pPr>
            <a:r>
              <a:rPr sz="1400" spc="-5" dirty="0">
                <a:latin typeface="Carlito"/>
                <a:cs typeface="Carlito"/>
              </a:rPr>
              <a:t>Math:</a:t>
            </a:r>
            <a:endParaRPr sz="1400" dirty="0">
              <a:latin typeface="Carlito"/>
              <a:cs typeface="Carlito"/>
            </a:endParaRPr>
          </a:p>
          <a:p>
            <a:pPr marL="12700" marR="60325">
              <a:lnSpc>
                <a:spcPct val="100000"/>
              </a:lnSpc>
            </a:pPr>
            <a:r>
              <a:rPr sz="1200" spc="-5" dirty="0">
                <a:latin typeface="Carlito"/>
                <a:cs typeface="Carlito"/>
              </a:rPr>
              <a:t>OA.2 </a:t>
            </a:r>
            <a:r>
              <a:rPr sz="1200" dirty="0">
                <a:latin typeface="Carlito"/>
                <a:cs typeface="Carlito"/>
              </a:rPr>
              <a:t>Multiply or divide </a:t>
            </a:r>
            <a:r>
              <a:rPr sz="1200" spc="-5" dirty="0">
                <a:latin typeface="Carlito"/>
                <a:cs typeface="Carlito"/>
              </a:rPr>
              <a:t>to solve </a:t>
            </a:r>
            <a:r>
              <a:rPr sz="1200" spc="-10" dirty="0">
                <a:latin typeface="Carlito"/>
                <a:cs typeface="Carlito"/>
              </a:rPr>
              <a:t>word </a:t>
            </a:r>
            <a:r>
              <a:rPr sz="1200" spc="-5" dirty="0">
                <a:latin typeface="Carlito"/>
                <a:cs typeface="Carlito"/>
              </a:rPr>
              <a:t>problems involving  multiplicative</a:t>
            </a:r>
            <a:r>
              <a:rPr sz="1200" spc="-35" dirty="0">
                <a:latin typeface="Carlito"/>
                <a:cs typeface="Carlito"/>
              </a:rPr>
              <a:t> </a:t>
            </a:r>
            <a:r>
              <a:rPr sz="1200" spc="-5" dirty="0">
                <a:latin typeface="Carlito"/>
                <a:cs typeface="Carlito"/>
              </a:rPr>
              <a:t>comparison</a:t>
            </a:r>
            <a:endParaRPr sz="1200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200" b="1" spc="-5" dirty="0">
                <a:latin typeface="Carlito"/>
                <a:cs typeface="Carlito"/>
              </a:rPr>
              <a:t>Science:</a:t>
            </a:r>
            <a:endParaRPr sz="1200" dirty="0">
              <a:latin typeface="Carlito"/>
              <a:cs typeface="Carlito"/>
            </a:endParaRPr>
          </a:p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lang="en-US" sz="1100" dirty="0"/>
              <a:t>E2. Obtain, evaluate, and communicate information to model the effects of the position and motion of the Earth and the moon in relation to the sun as observed from the Earth. </a:t>
            </a:r>
          </a:p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lang="en-US" sz="1100" dirty="0"/>
              <a:t>c. Construct an explanation of how the Earth’s orbit, with its consistent tilt, affects seasonal changes</a:t>
            </a:r>
            <a:endParaRPr lang="en-US" sz="1100" dirty="0">
              <a:latin typeface="Carlito"/>
              <a:cs typeface="Carlito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76496" y="2933871"/>
            <a:ext cx="3943104" cy="1905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64235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solidFill>
                  <a:srgbClr val="FFFFFF"/>
                </a:solidFill>
                <a:latin typeface="Carlito"/>
                <a:cs typeface="Carlito"/>
              </a:rPr>
              <a:t>Reading</a:t>
            </a:r>
            <a:endParaRPr lang="en-US" sz="1800" spc="-10" dirty="0">
              <a:solidFill>
                <a:srgbClr val="FFFFFF"/>
              </a:solidFill>
              <a:latin typeface="Carlito"/>
              <a:cs typeface="Carlito"/>
            </a:endParaRPr>
          </a:p>
          <a:p>
            <a:r>
              <a:rPr lang="en-US" sz="1050" dirty="0"/>
              <a:t>RL.4.1 Refer to details and examples in a text when explaining what the text says explicitly and when drawing inferences from the text.</a:t>
            </a:r>
          </a:p>
          <a:p>
            <a:r>
              <a:rPr lang="en-US" sz="1050" dirty="0"/>
              <a:t>RL.4.2 Determine a theme of a story, drama, or poem from details in the text; summarize the text.</a:t>
            </a:r>
          </a:p>
          <a:p>
            <a:r>
              <a:rPr lang="en-US" sz="1050" dirty="0"/>
              <a:t>RL.4.3 Describe in depth a character, setting, or event in a story or drama, drawing on specific details in the text (e.g., a character’s thoughts, words, or actions).</a:t>
            </a:r>
          </a:p>
          <a:p>
            <a:r>
              <a:rPr lang="en-US" sz="1050" dirty="0"/>
              <a:t>RL4: Determine the meaning of words and phrases as they are used in a text</a:t>
            </a:r>
          </a:p>
          <a:p>
            <a:r>
              <a:rPr lang="en-US" sz="1050" dirty="0"/>
              <a:t>RL5: Explain major differences between poems, drama, and prose.</a:t>
            </a:r>
          </a:p>
        </p:txBody>
      </p:sp>
      <p:graphicFrame>
        <p:nvGraphicFramePr>
          <p:cNvPr id="14" name="object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1796218"/>
              </p:ext>
            </p:extLst>
          </p:nvPr>
        </p:nvGraphicFramePr>
        <p:xfrm>
          <a:off x="438912" y="8601456"/>
          <a:ext cx="4263389" cy="11734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83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83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83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590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FBF00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1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Mon</a:t>
                      </a:r>
                      <a:endParaRPr sz="1100">
                        <a:latin typeface="Carlito"/>
                        <a:cs typeface="Carlito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FBF00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Tue</a:t>
                      </a:r>
                      <a:endParaRPr sz="1100">
                        <a:latin typeface="Carlito"/>
                        <a:cs typeface="Carlito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FBF00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Wed</a:t>
                      </a:r>
                      <a:endParaRPr sz="1100">
                        <a:latin typeface="Carlito"/>
                        <a:cs typeface="Carlito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FBF0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Thur</a:t>
                      </a:r>
                      <a:endParaRPr sz="1100">
                        <a:latin typeface="Carlito"/>
                        <a:cs typeface="Carlito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FBF00"/>
                    </a:solidFill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1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Fri</a:t>
                      </a:r>
                      <a:endParaRPr sz="1100">
                        <a:latin typeface="Carlito"/>
                        <a:cs typeface="Carlito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FBF00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1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Mon</a:t>
                      </a:r>
                      <a:endParaRPr sz="1100">
                        <a:latin typeface="Carlito"/>
                        <a:cs typeface="Carlito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FB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spc="-5" dirty="0">
                          <a:latin typeface="Carlito"/>
                          <a:cs typeface="Carlito"/>
                        </a:rPr>
                        <a:t>Carson</a:t>
                      </a:r>
                      <a:endParaRPr sz="900">
                        <a:latin typeface="Carlito"/>
                        <a:cs typeface="Carlito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9BF9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spc="-5" dirty="0">
                          <a:latin typeface="Carlito"/>
                          <a:cs typeface="Carlito"/>
                        </a:rPr>
                        <a:t>Music</a:t>
                      </a:r>
                      <a:r>
                        <a:rPr sz="900" dirty="0">
                          <a:latin typeface="Carlito"/>
                          <a:cs typeface="Carlito"/>
                        </a:rPr>
                        <a:t> E</a:t>
                      </a:r>
                      <a:endParaRPr sz="900">
                        <a:latin typeface="Carlito"/>
                        <a:cs typeface="Carlito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9BF90"/>
                    </a:solidFill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lang="en-US" sz="900" dirty="0">
                          <a:latin typeface="Carlito"/>
                          <a:cs typeface="Carlito"/>
                        </a:rPr>
                        <a:t>Music J</a:t>
                      </a:r>
                      <a:endParaRPr sz="900" dirty="0">
                        <a:latin typeface="Carlito"/>
                        <a:cs typeface="Carlito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9BF90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lang="en-US" sz="900" spc="-5" dirty="0">
                          <a:latin typeface="Carlito"/>
                          <a:cs typeface="Carlito"/>
                        </a:rPr>
                        <a:t>STEM</a:t>
                      </a:r>
                      <a:endParaRPr sz="900" dirty="0">
                        <a:latin typeface="Carlito"/>
                        <a:cs typeface="Carlito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9BF90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lang="en-US" sz="900" spc="-5" dirty="0">
                          <a:latin typeface="Carlito"/>
                          <a:cs typeface="Carlito"/>
                        </a:rPr>
                        <a:t>STEM</a:t>
                      </a:r>
                      <a:endParaRPr sz="900" dirty="0">
                        <a:latin typeface="Carlito"/>
                        <a:cs typeface="Carlito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9BF90"/>
                    </a:solidFill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spc="-5" dirty="0">
                          <a:latin typeface="Carlito"/>
                          <a:cs typeface="Carlito"/>
                        </a:rPr>
                        <a:t>Music </a:t>
                      </a:r>
                      <a:r>
                        <a:rPr sz="900" dirty="0">
                          <a:latin typeface="Carlito"/>
                          <a:cs typeface="Carlito"/>
                        </a:rPr>
                        <a:t>J</a:t>
                      </a:r>
                      <a:endParaRPr sz="900">
                        <a:latin typeface="Carlito"/>
                        <a:cs typeface="Carlito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9BF9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spc="-5" dirty="0">
                          <a:latin typeface="Carlito"/>
                          <a:cs typeface="Carlito"/>
                        </a:rPr>
                        <a:t>Music</a:t>
                      </a:r>
                      <a:r>
                        <a:rPr sz="900" dirty="0">
                          <a:latin typeface="Carlito"/>
                          <a:cs typeface="Carlito"/>
                        </a:rPr>
                        <a:t> E</a:t>
                      </a: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9BF9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800" dirty="0">
                          <a:latin typeface="Carlito"/>
                          <a:cs typeface="Carlito"/>
                        </a:rPr>
                        <a:t>Chapman</a:t>
                      </a:r>
                      <a:endParaRPr sz="800">
                        <a:latin typeface="Carlito"/>
                        <a:cs typeface="Carlito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BF0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spc="-5" dirty="0">
                          <a:latin typeface="Carlito"/>
                          <a:cs typeface="Carlito"/>
                        </a:rPr>
                        <a:t>Music </a:t>
                      </a:r>
                      <a:r>
                        <a:rPr sz="900" dirty="0">
                          <a:latin typeface="Carlito"/>
                          <a:cs typeface="Carlito"/>
                        </a:rPr>
                        <a:t>J</a:t>
                      </a: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BF00"/>
                    </a:solidFill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lang="en-US" sz="900" spc="-5" dirty="0">
                          <a:latin typeface="Carlito"/>
                          <a:cs typeface="Carlito"/>
                        </a:rPr>
                        <a:t>Art</a:t>
                      </a:r>
                      <a:endParaRPr sz="900" dirty="0">
                        <a:latin typeface="Carlito"/>
                        <a:cs typeface="Carlito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BF0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dirty="0">
                          <a:latin typeface="Carlito"/>
                          <a:cs typeface="Carlito"/>
                        </a:rPr>
                        <a:t>PE</a:t>
                      </a:r>
                      <a:endParaRPr sz="900">
                        <a:latin typeface="Carlito"/>
                        <a:cs typeface="Carlito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BF00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lang="en-US" sz="900" spc="-5" dirty="0">
                          <a:latin typeface="Carlito"/>
                          <a:cs typeface="Carlito"/>
                        </a:rPr>
                        <a:t>Music E</a:t>
                      </a:r>
                      <a:endParaRPr sz="900" dirty="0">
                        <a:latin typeface="Carlito"/>
                        <a:cs typeface="Carlito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BF00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lang="en-US" sz="900" spc="-5" dirty="0">
                          <a:latin typeface="Carlito"/>
                          <a:cs typeface="Carlito"/>
                        </a:rPr>
                        <a:t>STEM</a:t>
                      </a:r>
                      <a:endParaRPr sz="900" dirty="0">
                        <a:latin typeface="Carlito"/>
                        <a:cs typeface="Carlito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BF0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spc="-5" dirty="0">
                          <a:latin typeface="Carlito"/>
                          <a:cs typeface="Carlito"/>
                        </a:rPr>
                        <a:t>Music </a:t>
                      </a:r>
                      <a:r>
                        <a:rPr sz="900" dirty="0">
                          <a:latin typeface="Carlito"/>
                          <a:cs typeface="Carlito"/>
                        </a:rPr>
                        <a:t>J</a:t>
                      </a:r>
                      <a:endParaRPr sz="900">
                        <a:latin typeface="Carlito"/>
                        <a:cs typeface="Carlito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B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spc="-5" dirty="0">
                          <a:latin typeface="Carlito"/>
                          <a:cs typeface="Carlito"/>
                        </a:rPr>
                        <a:t>King</a:t>
                      </a:r>
                      <a:endParaRPr sz="900">
                        <a:latin typeface="Carlito"/>
                        <a:cs typeface="Carlito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9BF9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lang="en-US" sz="900" spc="-5" dirty="0">
                          <a:latin typeface="Carlito"/>
                          <a:cs typeface="Carlito"/>
                        </a:rPr>
                        <a:t>PE</a:t>
                      </a:r>
                      <a:endParaRPr sz="900" dirty="0">
                        <a:latin typeface="Carlito"/>
                        <a:cs typeface="Carlito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9BF90"/>
                    </a:solidFill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lang="en-US" sz="900" spc="-5" dirty="0">
                          <a:latin typeface="Carlito"/>
                          <a:cs typeface="Carlito"/>
                        </a:rPr>
                        <a:t>Music E</a:t>
                      </a:r>
                      <a:endParaRPr sz="900" dirty="0">
                        <a:latin typeface="Carlito"/>
                        <a:cs typeface="Carlito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9BF90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lang="en-US" sz="900" spc="-5" dirty="0">
                          <a:latin typeface="Carlito"/>
                          <a:cs typeface="Carlito"/>
                        </a:rPr>
                        <a:t>Music J</a:t>
                      </a:r>
                      <a:endParaRPr sz="900" dirty="0">
                        <a:latin typeface="Carlito"/>
                        <a:cs typeface="Carlito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9BF90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lang="en-US" sz="900" spc="-5" dirty="0">
                          <a:latin typeface="Carlito"/>
                          <a:cs typeface="Carlito"/>
                        </a:rPr>
                        <a:t>Art</a:t>
                      </a:r>
                      <a:endParaRPr sz="900" dirty="0">
                        <a:latin typeface="Carlito"/>
                        <a:cs typeface="Carlito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9BF90"/>
                    </a:solidFill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dirty="0">
                          <a:latin typeface="Carlito"/>
                          <a:cs typeface="Carlito"/>
                        </a:rPr>
                        <a:t>PE</a:t>
                      </a:r>
                      <a:endParaRPr sz="900">
                        <a:latin typeface="Carlito"/>
                        <a:cs typeface="Carlito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9BF9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lang="en-US" sz="900" dirty="0">
                          <a:latin typeface="Carlito"/>
                          <a:cs typeface="Carlito"/>
                        </a:rPr>
                        <a:t>Counselor</a:t>
                      </a:r>
                      <a:endParaRPr sz="900" dirty="0">
                        <a:latin typeface="Carlito"/>
                        <a:cs typeface="Carlito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9BF9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dirty="0">
                          <a:latin typeface="Carlito"/>
                          <a:cs typeface="Carlito"/>
                        </a:rPr>
                        <a:t>Walton</a:t>
                      </a: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BF0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lang="en-US" sz="900" dirty="0">
                          <a:latin typeface="Carlito"/>
                          <a:cs typeface="Carlito"/>
                        </a:rPr>
                        <a:t>STEM</a:t>
                      </a:r>
                      <a:endParaRPr sz="900" dirty="0">
                        <a:latin typeface="Carlito"/>
                        <a:cs typeface="Carlito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BF00"/>
                    </a:solidFill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lang="en-US" sz="900" spc="-5" dirty="0">
                          <a:latin typeface="Carlito"/>
                          <a:cs typeface="Carlito"/>
                        </a:rPr>
                        <a:t>STEM</a:t>
                      </a:r>
                      <a:endParaRPr sz="900" dirty="0">
                        <a:latin typeface="Carlito"/>
                        <a:cs typeface="Carlito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BF00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spc="-5" dirty="0">
                          <a:latin typeface="Carlito"/>
                          <a:cs typeface="Carlito"/>
                        </a:rPr>
                        <a:t>Art</a:t>
                      </a:r>
                      <a:endParaRPr sz="900" dirty="0">
                        <a:latin typeface="Carlito"/>
                        <a:cs typeface="Carlito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BF00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lang="en-US" sz="900" spc="-5" dirty="0">
                          <a:latin typeface="Carlito"/>
                          <a:cs typeface="Carlito"/>
                        </a:rPr>
                        <a:t>PE</a:t>
                      </a:r>
                      <a:endParaRPr sz="900" dirty="0">
                        <a:latin typeface="Carlito"/>
                        <a:cs typeface="Carlito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BF00"/>
                    </a:solidFill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spc="-5" dirty="0">
                          <a:latin typeface="Carlito"/>
                          <a:cs typeface="Carlito"/>
                        </a:rPr>
                        <a:t>Music </a:t>
                      </a:r>
                      <a:r>
                        <a:rPr sz="900" dirty="0">
                          <a:latin typeface="Carlito"/>
                          <a:cs typeface="Carlito"/>
                        </a:rPr>
                        <a:t>E</a:t>
                      </a:r>
                      <a:endParaRPr sz="900">
                        <a:latin typeface="Carlito"/>
                        <a:cs typeface="Carlito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BF0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lang="en-US" sz="900">
                          <a:latin typeface="Carlito"/>
                          <a:cs typeface="Carlito"/>
                        </a:rPr>
                        <a:t>PE</a:t>
                      </a:r>
                      <a:endParaRPr sz="900" dirty="0">
                        <a:latin typeface="Carlito"/>
                        <a:cs typeface="Carlito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B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6A1EE349-18AE-4706-AD36-F0268BD29F91}"/>
              </a:ext>
            </a:extLst>
          </p:cNvPr>
          <p:cNvSpPr txBox="1"/>
          <p:nvPr/>
        </p:nvSpPr>
        <p:spPr>
          <a:xfrm>
            <a:off x="4818942" y="4242991"/>
            <a:ext cx="257245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/>
              <a:t>October</a:t>
            </a:r>
          </a:p>
          <a:p>
            <a:r>
              <a:rPr lang="en-US" dirty="0"/>
              <a:t>12</a:t>
            </a:r>
            <a:r>
              <a:rPr lang="en-US" baseline="30000" dirty="0"/>
              <a:t>th</a:t>
            </a:r>
            <a:r>
              <a:rPr lang="en-US" dirty="0"/>
              <a:t>-16</a:t>
            </a:r>
            <a:r>
              <a:rPr lang="en-US" baseline="30000" dirty="0"/>
              <a:t>th</a:t>
            </a:r>
            <a:r>
              <a:rPr lang="en-US" sz="1400" dirty="0"/>
              <a:t>: Conference Week </a:t>
            </a:r>
          </a:p>
          <a:p>
            <a:r>
              <a:rPr lang="en-US" sz="1400" dirty="0"/>
              <a:t>This will be digital this year. An email or dojo will be sent soon with dates and times. </a:t>
            </a:r>
          </a:p>
          <a:p>
            <a:endParaRPr lang="en-US" sz="1400" dirty="0"/>
          </a:p>
          <a:p>
            <a:r>
              <a:rPr lang="en-US" sz="1400" dirty="0"/>
              <a:t>Be sure to have an account for Parent Portal. No paper copy of report cards will be sent home. You must log in to get </a:t>
            </a:r>
          </a:p>
          <a:p>
            <a:r>
              <a:rPr lang="en-US" sz="1400" dirty="0"/>
              <a:t>access to your child’s</a:t>
            </a:r>
          </a:p>
          <a:p>
            <a:r>
              <a:rPr lang="en-US" sz="1400" dirty="0"/>
              <a:t> grades.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</TotalTime>
  <Words>443</Words>
  <Application>Microsoft Office PowerPoint</Application>
  <PresentationFormat>Custom</PresentationFormat>
  <Paragraphs>65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Carlito</vt:lpstr>
      <vt:lpstr>Times New Roman</vt:lpstr>
      <vt:lpstr>Office Theme</vt:lpstr>
      <vt:lpstr>Our 4th Grade  Classroom News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PowerPoint - newsletter_1015ppt (1)  -  Compatibility Mode</dc:title>
  <dc:creator>lcarson</dc:creator>
  <cp:lastModifiedBy>Karen S. King</cp:lastModifiedBy>
  <cp:revision>7</cp:revision>
  <dcterms:created xsi:type="dcterms:W3CDTF">2020-09-13T18:11:39Z</dcterms:created>
  <dcterms:modified xsi:type="dcterms:W3CDTF">2020-09-28T01:07:00Z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2020-09-13T00:00:00Z</vt:filetime>
  </property>
  <property fmtid="{D5CDD505-2E9C-101B-9397-08002B2CF9AE}" pid="3" name="LastSaved">
    <vt:filetime>2020-09-13T00:00:00Z</vt:filetime>
  </property>
</Properties>
</file>