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20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28600" y="228600"/>
            <a:ext cx="7315200" cy="9601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56675" y="270669"/>
            <a:ext cx="4098290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king@Paulding.k12.ga.us" TargetMode="External"/><Relationship Id="rId7" Type="http://schemas.openxmlformats.org/officeDocument/2006/relationships/hyperlink" Target="mailto:yergin@paulding.k12.ga.us" TargetMode="External"/><Relationship Id="rId2" Type="http://schemas.openxmlformats.org/officeDocument/2006/relationships/hyperlink" Target="mailto:lcarson@Paulding.k12.ga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ttelman@paulding.k12.ga.us" TargetMode="External"/><Relationship Id="rId5" Type="http://schemas.openxmlformats.org/officeDocument/2006/relationships/hyperlink" Target="mailto:jtallman@Paulding.k12.ga.us" TargetMode="External"/><Relationship Id="rId4" Type="http://schemas.openxmlformats.org/officeDocument/2006/relationships/hyperlink" Target="mailto:rwalton@paulding.k12.g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60350">
              <a:lnSpc>
                <a:spcPct val="100000"/>
              </a:lnSpc>
              <a:spcBef>
                <a:spcPts val="100"/>
              </a:spcBef>
            </a:pPr>
            <a:r>
              <a:rPr dirty="0"/>
              <a:t>Our </a:t>
            </a:r>
            <a:r>
              <a:rPr spc="-5" dirty="0"/>
              <a:t>4th </a:t>
            </a:r>
            <a:r>
              <a:rPr spc="-25" dirty="0"/>
              <a:t>Grade  </a:t>
            </a:r>
            <a:r>
              <a:rPr spc="-15" dirty="0"/>
              <a:t>Classroom</a:t>
            </a:r>
            <a:r>
              <a:rPr spc="-40" dirty="0"/>
              <a:t> </a:t>
            </a:r>
            <a:r>
              <a:rPr spc="-15" dirty="0"/>
              <a:t>News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87951" y="1727691"/>
            <a:ext cx="2233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1800" spc="-20" dirty="0">
                <a:solidFill>
                  <a:srgbClr val="FFFFFF"/>
                </a:solidFill>
                <a:latin typeface="Carlito"/>
                <a:cs typeface="Carlito"/>
              </a:rPr>
              <a:t>Week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9/</a:t>
            </a:r>
            <a:r>
              <a:rPr lang="en-US" sz="1800" spc="-5" dirty="0">
                <a:solidFill>
                  <a:srgbClr val="FFFFFF"/>
                </a:solidFill>
                <a:latin typeface="Carlito"/>
                <a:cs typeface="Carlito"/>
              </a:rPr>
              <a:t>28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/2020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2787" y="8355525"/>
            <a:ext cx="7645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r>
              <a:rPr sz="1800" spc="5" dirty="0">
                <a:solidFill>
                  <a:srgbClr val="FFFFFF"/>
                </a:solidFill>
                <a:latin typeface="Carlito"/>
                <a:cs typeface="Carlito"/>
              </a:rPr>
              <a:t>p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1800" spc="-20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als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2996" y="2021825"/>
            <a:ext cx="3053715" cy="66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0160">
              <a:lnSpc>
                <a:spcPct val="100000"/>
              </a:lnSpc>
              <a:spcBef>
                <a:spcPts val="105"/>
              </a:spcBef>
            </a:pP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spc="-10" dirty="0">
                <a:latin typeface="Carlito"/>
                <a:cs typeface="Carlito"/>
              </a:rPr>
              <a:t>Carson: </a:t>
            </a:r>
            <a:r>
              <a:rPr sz="1400" u="sng" spc="-10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2"/>
              </a:rPr>
              <a:t>lcarson@Paulding.k12.ga.us </a:t>
            </a:r>
            <a:r>
              <a:rPr sz="1400" spc="-10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spc="-5" dirty="0">
                <a:latin typeface="Carlito"/>
                <a:cs typeface="Carlito"/>
              </a:rPr>
              <a:t>King: </a:t>
            </a:r>
            <a:r>
              <a:rPr sz="1400" u="sng" spc="-10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3"/>
              </a:rPr>
              <a:t>stking@Paulding.k12.ga.us </a:t>
            </a:r>
            <a:r>
              <a:rPr sz="1400" spc="-10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spc="-20" dirty="0">
                <a:latin typeface="Carlito"/>
                <a:cs typeface="Carlito"/>
              </a:rPr>
              <a:t>Walton:</a:t>
            </a:r>
            <a:r>
              <a:rPr sz="1400" spc="-75" dirty="0">
                <a:latin typeface="Carlito"/>
                <a:cs typeface="Carlito"/>
              </a:rPr>
              <a:t> </a:t>
            </a:r>
            <a:r>
              <a:rPr sz="1400" u="sng" spc="-5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4"/>
              </a:rPr>
              <a:t>rwalton@paulding.k12.ga.us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99734" y="2021825"/>
            <a:ext cx="3567429" cy="66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8509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Carlito"/>
                <a:cs typeface="Carlito"/>
              </a:rPr>
              <a:t>Mrs. </a:t>
            </a:r>
            <a:r>
              <a:rPr sz="1400" spc="-5" dirty="0">
                <a:latin typeface="Carlito"/>
                <a:cs typeface="Carlito"/>
              </a:rPr>
              <a:t>Chapman</a:t>
            </a:r>
            <a:r>
              <a:rPr sz="1400" u="sng" spc="-5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</a:rPr>
              <a:t> </a:t>
            </a:r>
            <a:r>
              <a:rPr sz="1400" u="sng" spc="-10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5"/>
              </a:rPr>
              <a:t>jtallman@Paulding.k12.ga.us </a:t>
            </a:r>
            <a:r>
              <a:rPr sz="1400" spc="-10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spc="-10" dirty="0">
                <a:latin typeface="Carlito"/>
                <a:cs typeface="Carlito"/>
              </a:rPr>
              <a:t>Mittelman: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u="sng" spc="-740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</a:rPr>
              <a:t>b</a:t>
            </a:r>
            <a:r>
              <a:rPr sz="1400" spc="459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1400" u="sng" spc="-10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6"/>
              </a:rPr>
              <a:t>mittelman@paulding.k12.ga.us</a:t>
            </a:r>
            <a:endParaRPr sz="1400">
              <a:latin typeface="Carlito"/>
              <a:cs typeface="Carlito"/>
            </a:endParaRPr>
          </a:p>
          <a:p>
            <a:pPr marL="364490">
              <a:lnSpc>
                <a:spcPct val="100000"/>
              </a:lnSpc>
            </a:pP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spc="-40" dirty="0">
                <a:latin typeface="Carlito"/>
                <a:cs typeface="Carlito"/>
              </a:rPr>
              <a:t>Yergin:</a:t>
            </a:r>
            <a:r>
              <a:rPr sz="1400" spc="-30" dirty="0">
                <a:latin typeface="Carlito"/>
                <a:cs typeface="Carlito"/>
              </a:rPr>
              <a:t> </a:t>
            </a:r>
            <a:r>
              <a:rPr sz="1400" u="sng" spc="-675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</a:rPr>
              <a:t>a</a:t>
            </a:r>
            <a:r>
              <a:rPr sz="1400" spc="335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1400" u="sng" spc="-10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7"/>
              </a:rPr>
              <a:t>yergin@paulding.k12.ga.us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50358" y="2742886"/>
            <a:ext cx="2162175" cy="12388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FFFFFF"/>
                </a:solidFill>
                <a:latin typeface="Carlito"/>
                <a:cs typeface="Carlito"/>
              </a:rPr>
              <a:t>Reminders</a:t>
            </a:r>
            <a:endParaRPr lang="en-US" dirty="0">
              <a:solidFill>
                <a:srgbClr val="FFFFFF"/>
              </a:solidFill>
              <a:latin typeface="Carlito"/>
              <a:cs typeface="Carlito"/>
            </a:endParaRPr>
          </a:p>
          <a:p>
            <a:pPr marL="169545">
              <a:lnSpc>
                <a:spcPct val="100000"/>
              </a:lnSpc>
              <a:spcBef>
                <a:spcPts val="100"/>
              </a:spcBef>
            </a:pPr>
            <a:endParaRPr lang="en-US" sz="1200" u="sng" spc="-5" dirty="0">
              <a:solidFill>
                <a:srgbClr val="FFFFFF"/>
              </a:solidFill>
              <a:uFill>
                <a:solidFill>
                  <a:srgbClr val="000000"/>
                </a:solidFill>
              </a:uFill>
              <a:latin typeface="Carlito"/>
              <a:cs typeface="Carlito"/>
            </a:endParaRPr>
          </a:p>
          <a:p>
            <a:pPr marL="169545">
              <a:lnSpc>
                <a:spcPct val="100000"/>
              </a:lnSpc>
              <a:spcBef>
                <a:spcPts val="100"/>
              </a:spcBef>
            </a:pPr>
            <a:r>
              <a:rPr sz="1200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Homework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is now on </a:t>
            </a:r>
            <a:r>
              <a:rPr sz="1200" u="sng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Canvas.</a:t>
            </a:r>
            <a:r>
              <a:rPr sz="1200" u="sng" spc="-13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lang="en-US" sz="1200" u="sng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Please h</a:t>
            </a:r>
            <a:r>
              <a:rPr sz="1200" u="sng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ave 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your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child </a:t>
            </a:r>
            <a:r>
              <a:rPr sz="1200" u="sng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complete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Math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and ELA </a:t>
            </a:r>
            <a:r>
              <a:rPr sz="1200" dirty="0">
                <a:latin typeface="Carlito"/>
                <a:cs typeface="Carlito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each night </a:t>
            </a:r>
            <a:r>
              <a:rPr sz="1200" u="sng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for</a:t>
            </a:r>
            <a:r>
              <a:rPr sz="1200" u="sng" spc="-114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credit.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48466" y="3981687"/>
            <a:ext cx="19659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Sign your </a:t>
            </a:r>
            <a:r>
              <a:rPr sz="1200" u="sng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child’s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agenda</a:t>
            </a:r>
            <a:r>
              <a:rPr sz="1200" u="sng" spc="-18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200" u="sng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nightly.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52038" y="5235933"/>
            <a:ext cx="21234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ELA, Math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1800" spc="-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Science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6496" y="5511795"/>
            <a:ext cx="3866904" cy="24894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rlito"/>
                <a:cs typeface="Carlito"/>
              </a:rPr>
              <a:t>Writing</a:t>
            </a:r>
            <a:endParaRPr sz="1200" dirty="0">
              <a:latin typeface="Carlito"/>
              <a:cs typeface="Carlito"/>
            </a:endParaRPr>
          </a:p>
          <a:p>
            <a:pPr marL="12700" marR="85090">
              <a:lnSpc>
                <a:spcPct val="98500"/>
              </a:lnSpc>
              <a:spcBef>
                <a:spcPts val="20"/>
              </a:spcBef>
            </a:pPr>
            <a:r>
              <a:rPr lang="en-US" sz="1200" spc="-5" dirty="0">
                <a:latin typeface="Carlito"/>
              </a:rPr>
              <a:t>W.4.3 Write narratives to develop real or imagined experiences or events using effective technique, descriptive details, and clear event sequences</a:t>
            </a:r>
            <a:r>
              <a:rPr lang="en-US" dirty="0"/>
              <a:t>.</a:t>
            </a:r>
          </a:p>
          <a:p>
            <a:pPr marL="12700" marR="85090">
              <a:lnSpc>
                <a:spcPct val="98500"/>
              </a:lnSpc>
              <a:spcBef>
                <a:spcPts val="20"/>
              </a:spcBef>
            </a:pPr>
            <a:r>
              <a:rPr sz="1400" spc="-5" dirty="0">
                <a:latin typeface="Carlito"/>
                <a:cs typeface="Carlito"/>
              </a:rPr>
              <a:t>Math:</a:t>
            </a:r>
            <a:endParaRPr sz="1400" dirty="0">
              <a:latin typeface="Carlito"/>
              <a:cs typeface="Carlito"/>
            </a:endParaRPr>
          </a:p>
          <a:p>
            <a:pPr marL="12700" marR="60325">
              <a:lnSpc>
                <a:spcPct val="100000"/>
              </a:lnSpc>
            </a:pPr>
            <a:r>
              <a:rPr sz="1200" spc="-5" dirty="0">
                <a:latin typeface="Carlito"/>
                <a:cs typeface="Carlito"/>
              </a:rPr>
              <a:t>OA.2 </a:t>
            </a:r>
            <a:r>
              <a:rPr sz="1200" dirty="0">
                <a:latin typeface="Carlito"/>
                <a:cs typeface="Carlito"/>
              </a:rPr>
              <a:t>Multiply or divide </a:t>
            </a:r>
            <a:r>
              <a:rPr sz="1200" spc="-5" dirty="0">
                <a:latin typeface="Carlito"/>
                <a:cs typeface="Carlito"/>
              </a:rPr>
              <a:t>to solve </a:t>
            </a:r>
            <a:r>
              <a:rPr sz="1200" spc="-10" dirty="0">
                <a:latin typeface="Carlito"/>
                <a:cs typeface="Carlito"/>
              </a:rPr>
              <a:t>word </a:t>
            </a:r>
            <a:r>
              <a:rPr sz="1200" spc="-5" dirty="0">
                <a:latin typeface="Carlito"/>
                <a:cs typeface="Carlito"/>
              </a:rPr>
              <a:t>problems involving  multiplicative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comparison</a:t>
            </a:r>
            <a:endParaRPr sz="1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latin typeface="Carlito"/>
                <a:cs typeface="Carlito"/>
              </a:rPr>
              <a:t>Science:</a:t>
            </a:r>
            <a:endParaRPr sz="1200" dirty="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US" sz="1100" dirty="0"/>
              <a:t>E2. Obtain, evaluate, and communicate information to model the effects of the position and motion of the Earth and the moon in relation to the sun as observed from the Earth. 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US" sz="1100" dirty="0"/>
              <a:t>c. Construct an explanation of how the Earth’s orbit, with its consistent tilt, affects seasonal changes</a:t>
            </a:r>
            <a:endParaRPr lang="en-US" sz="1100" dirty="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6496" y="2933871"/>
            <a:ext cx="3943104" cy="1905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4235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Reading</a:t>
            </a:r>
            <a:endParaRPr lang="en-US" sz="1800" spc="-10" dirty="0">
              <a:solidFill>
                <a:srgbClr val="FFFFFF"/>
              </a:solidFill>
              <a:latin typeface="Carlito"/>
              <a:cs typeface="Carlito"/>
            </a:endParaRPr>
          </a:p>
          <a:p>
            <a:r>
              <a:rPr lang="en-US" sz="1050" dirty="0"/>
              <a:t>RL.4.1 Refer to details and examples in a text when explaining what the text says explicitly and when drawing inferences from the text.</a:t>
            </a:r>
          </a:p>
          <a:p>
            <a:r>
              <a:rPr lang="en-US" sz="1050" dirty="0"/>
              <a:t>RL.4.2 Determine a theme of a story, drama, or poem from details in the text; summarize the text.</a:t>
            </a:r>
          </a:p>
          <a:p>
            <a:r>
              <a:rPr lang="en-US" sz="1050" dirty="0"/>
              <a:t>RL.4.3 Describe in depth a character, setting, or event in a story or drama, drawing on specific details in the text (e.g., a character’s thoughts, words, or actions).</a:t>
            </a:r>
          </a:p>
          <a:p>
            <a:r>
              <a:rPr lang="en-US" sz="1050" dirty="0"/>
              <a:t>RL4: Determine the meaning of words and phrases as they are used in a text</a:t>
            </a:r>
          </a:p>
          <a:p>
            <a:r>
              <a:rPr lang="en-US" sz="1050" dirty="0"/>
              <a:t>RL5: Explain major differences between poems, drama, and prose.</a:t>
            </a:r>
          </a:p>
        </p:txBody>
      </p:sp>
      <p:graphicFrame>
        <p:nvGraphicFramePr>
          <p:cNvPr id="14" name="objec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796218"/>
              </p:ext>
            </p:extLst>
          </p:nvPr>
        </p:nvGraphicFramePr>
        <p:xfrm>
          <a:off x="438912" y="8601456"/>
          <a:ext cx="4263389" cy="1173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8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Mon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Tue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Wed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Thur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Fri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Mon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Carson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Music</a:t>
                      </a:r>
                      <a:r>
                        <a:rPr sz="900" dirty="0">
                          <a:latin typeface="Carlito"/>
                          <a:cs typeface="Carlito"/>
                        </a:rPr>
                        <a:t> 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900" dirty="0">
                          <a:latin typeface="Carlito"/>
                          <a:cs typeface="Carlito"/>
                        </a:rPr>
                        <a:t>Music J</a:t>
                      </a:r>
                      <a:endParaRPr sz="900" dirty="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900" spc="-5" dirty="0">
                          <a:latin typeface="Carlito"/>
                          <a:cs typeface="Carlito"/>
                        </a:rPr>
                        <a:t>STEM</a:t>
                      </a:r>
                      <a:endParaRPr sz="900" dirty="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900" spc="-5" dirty="0">
                          <a:latin typeface="Carlito"/>
                          <a:cs typeface="Carlito"/>
                        </a:rPr>
                        <a:t>STEM</a:t>
                      </a:r>
                      <a:endParaRPr sz="900" dirty="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Music </a:t>
                      </a:r>
                      <a:r>
                        <a:rPr sz="900" dirty="0">
                          <a:latin typeface="Carlito"/>
                          <a:cs typeface="Carlito"/>
                        </a:rPr>
                        <a:t>J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Music</a:t>
                      </a:r>
                      <a:r>
                        <a:rPr sz="900" dirty="0">
                          <a:latin typeface="Carlito"/>
                          <a:cs typeface="Carlito"/>
                        </a:rPr>
                        <a:t> E</a:t>
                      </a: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800" dirty="0">
                          <a:latin typeface="Carlito"/>
                          <a:cs typeface="Carlito"/>
                        </a:rPr>
                        <a:t>Chapman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Music </a:t>
                      </a:r>
                      <a:r>
                        <a:rPr sz="900" dirty="0">
                          <a:latin typeface="Carlito"/>
                          <a:cs typeface="Carlito"/>
                        </a:rPr>
                        <a:t>J</a:t>
                      </a: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900" spc="-5" dirty="0">
                          <a:latin typeface="Carlito"/>
                          <a:cs typeface="Carlito"/>
                        </a:rPr>
                        <a:t>Art</a:t>
                      </a:r>
                      <a:endParaRPr sz="900" dirty="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PE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900" spc="-5" dirty="0">
                          <a:latin typeface="Carlito"/>
                          <a:cs typeface="Carlito"/>
                        </a:rPr>
                        <a:t>Music E</a:t>
                      </a:r>
                      <a:endParaRPr sz="900" dirty="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900" spc="-5" dirty="0">
                          <a:latin typeface="Carlito"/>
                          <a:cs typeface="Carlito"/>
                        </a:rPr>
                        <a:t>STEM</a:t>
                      </a:r>
                      <a:endParaRPr sz="900" dirty="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Music </a:t>
                      </a:r>
                      <a:r>
                        <a:rPr sz="900" dirty="0">
                          <a:latin typeface="Carlito"/>
                          <a:cs typeface="Carlito"/>
                        </a:rPr>
                        <a:t>J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King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900" spc="-5" dirty="0">
                          <a:latin typeface="Carlito"/>
                          <a:cs typeface="Carlito"/>
                        </a:rPr>
                        <a:t>PE</a:t>
                      </a:r>
                      <a:endParaRPr sz="900" dirty="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900" spc="-5" dirty="0">
                          <a:latin typeface="Carlito"/>
                          <a:cs typeface="Carlito"/>
                        </a:rPr>
                        <a:t>Music E</a:t>
                      </a:r>
                      <a:endParaRPr sz="900" dirty="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900" spc="-5" dirty="0">
                          <a:latin typeface="Carlito"/>
                          <a:cs typeface="Carlito"/>
                        </a:rPr>
                        <a:t>Music J</a:t>
                      </a:r>
                      <a:endParaRPr sz="900" dirty="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900" spc="-5" dirty="0">
                          <a:latin typeface="Carlito"/>
                          <a:cs typeface="Carlito"/>
                        </a:rPr>
                        <a:t>Art</a:t>
                      </a:r>
                      <a:endParaRPr sz="900" dirty="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PE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900" dirty="0">
                          <a:latin typeface="Carlito"/>
                          <a:cs typeface="Carlito"/>
                        </a:rPr>
                        <a:t>Counselor</a:t>
                      </a:r>
                      <a:endParaRPr sz="900" dirty="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B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dirty="0">
                          <a:latin typeface="Carlito"/>
                          <a:cs typeface="Carlito"/>
                        </a:rPr>
                        <a:t>Walton</a:t>
                      </a: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900" dirty="0">
                          <a:latin typeface="Carlito"/>
                          <a:cs typeface="Carlito"/>
                        </a:rPr>
                        <a:t>STEM</a:t>
                      </a:r>
                      <a:endParaRPr sz="900" dirty="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900" spc="-5" dirty="0">
                          <a:latin typeface="Carlito"/>
                          <a:cs typeface="Carlito"/>
                        </a:rPr>
                        <a:t>STEM</a:t>
                      </a:r>
                      <a:endParaRPr sz="900" dirty="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Art</a:t>
                      </a:r>
                      <a:endParaRPr sz="900" dirty="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900" spc="-5" dirty="0">
                          <a:latin typeface="Carlito"/>
                          <a:cs typeface="Carlito"/>
                        </a:rPr>
                        <a:t>PE</a:t>
                      </a:r>
                      <a:endParaRPr sz="900" dirty="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900" spc="-5" dirty="0">
                          <a:latin typeface="Carlito"/>
                          <a:cs typeface="Carlito"/>
                        </a:rPr>
                        <a:t>Music </a:t>
                      </a:r>
                      <a:r>
                        <a:rPr sz="900" dirty="0">
                          <a:latin typeface="Carlito"/>
                          <a:cs typeface="Carlito"/>
                        </a:rPr>
                        <a:t>E</a:t>
                      </a:r>
                      <a:endParaRPr sz="90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900">
                          <a:latin typeface="Carlito"/>
                          <a:cs typeface="Carlito"/>
                        </a:rPr>
                        <a:t>PE</a:t>
                      </a:r>
                      <a:endParaRPr sz="900" dirty="0">
                        <a:latin typeface="Carlito"/>
                        <a:cs typeface="Carlito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B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6A1EE349-18AE-4706-AD36-F0268BD29F91}"/>
              </a:ext>
            </a:extLst>
          </p:cNvPr>
          <p:cNvSpPr txBox="1"/>
          <p:nvPr/>
        </p:nvSpPr>
        <p:spPr>
          <a:xfrm>
            <a:off x="4818942" y="4242991"/>
            <a:ext cx="257245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October</a:t>
            </a:r>
          </a:p>
          <a:p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-16</a:t>
            </a:r>
            <a:r>
              <a:rPr lang="en-US" baseline="30000" dirty="0"/>
              <a:t>th</a:t>
            </a:r>
            <a:r>
              <a:rPr lang="en-US" sz="1400" dirty="0"/>
              <a:t>: Conference Week </a:t>
            </a:r>
          </a:p>
          <a:p>
            <a:r>
              <a:rPr lang="en-US" sz="1400" dirty="0"/>
              <a:t>This will be digital this year. An email or dojo will be sent soon with dates and times. </a:t>
            </a:r>
          </a:p>
          <a:p>
            <a:endParaRPr lang="en-US" sz="1400" dirty="0"/>
          </a:p>
          <a:p>
            <a:r>
              <a:rPr lang="en-US" sz="1400" dirty="0"/>
              <a:t>Be sure to have an account for Parent Portal. No paper copy of report cards will be sent home. You must log in to get </a:t>
            </a:r>
          </a:p>
          <a:p>
            <a:r>
              <a:rPr lang="en-US" sz="1400" dirty="0"/>
              <a:t>access to your child’s</a:t>
            </a:r>
          </a:p>
          <a:p>
            <a:r>
              <a:rPr lang="en-US" sz="1400" dirty="0"/>
              <a:t> grades.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443</Words>
  <Application>Microsoft Office PowerPoint</Application>
  <PresentationFormat>Custom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Carlito</vt:lpstr>
      <vt:lpstr>Times New Roman</vt:lpstr>
      <vt:lpstr>Office Theme</vt:lpstr>
      <vt:lpstr>Our 4th Grade  Classroom News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newsletter_1015ppt (1)  -  Compatibility Mode</dc:title>
  <dc:creator>lcarson</dc:creator>
  <cp:lastModifiedBy>Karen S. King</cp:lastModifiedBy>
  <cp:revision>7</cp:revision>
  <dcterms:created xsi:type="dcterms:W3CDTF">2020-09-13T18:11:39Z</dcterms:created>
  <dcterms:modified xsi:type="dcterms:W3CDTF">2020-09-28T01:07:00Z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2020-09-13T00:00:00Z</vt:filetime>
  </property>
  <property fmtid="{D5CDD505-2E9C-101B-9397-08002B2CF9AE}" pid="3" name="LastSaved">
    <vt:filetime>2020-09-13T00:00:00Z</vt:filetime>
  </property>
</Properties>
</file>